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5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74"/>
  </p:notesMasterIdLst>
  <p:handoutMasterIdLst>
    <p:handoutMasterId r:id="rId75"/>
  </p:handoutMasterIdLst>
  <p:sldIdLst>
    <p:sldId id="961" r:id="rId2"/>
    <p:sldId id="796" r:id="rId3"/>
    <p:sldId id="926" r:id="rId4"/>
    <p:sldId id="858" r:id="rId5"/>
    <p:sldId id="859" r:id="rId6"/>
    <p:sldId id="962" r:id="rId7"/>
    <p:sldId id="963" r:id="rId8"/>
    <p:sldId id="887" r:id="rId9"/>
    <p:sldId id="888" r:id="rId10"/>
    <p:sldId id="889" r:id="rId11"/>
    <p:sldId id="890" r:id="rId12"/>
    <p:sldId id="891" r:id="rId13"/>
    <p:sldId id="892" r:id="rId14"/>
    <p:sldId id="893" r:id="rId15"/>
    <p:sldId id="894" r:id="rId16"/>
    <p:sldId id="895" r:id="rId17"/>
    <p:sldId id="896" r:id="rId18"/>
    <p:sldId id="897" r:id="rId19"/>
    <p:sldId id="898" r:id="rId20"/>
    <p:sldId id="899" r:id="rId21"/>
    <p:sldId id="900" r:id="rId22"/>
    <p:sldId id="901" r:id="rId23"/>
    <p:sldId id="902" r:id="rId24"/>
    <p:sldId id="903" r:id="rId25"/>
    <p:sldId id="904" r:id="rId26"/>
    <p:sldId id="905" r:id="rId27"/>
    <p:sldId id="906" r:id="rId28"/>
    <p:sldId id="907" r:id="rId29"/>
    <p:sldId id="908" r:id="rId30"/>
    <p:sldId id="909" r:id="rId31"/>
    <p:sldId id="910" r:id="rId32"/>
    <p:sldId id="911" r:id="rId33"/>
    <p:sldId id="912" r:id="rId34"/>
    <p:sldId id="913" r:id="rId35"/>
    <p:sldId id="914" r:id="rId36"/>
    <p:sldId id="915" r:id="rId37"/>
    <p:sldId id="916" r:id="rId38"/>
    <p:sldId id="917" r:id="rId39"/>
    <p:sldId id="953" r:id="rId40"/>
    <p:sldId id="954" r:id="rId41"/>
    <p:sldId id="955" r:id="rId42"/>
    <p:sldId id="956" r:id="rId43"/>
    <p:sldId id="957" r:id="rId44"/>
    <p:sldId id="958" r:id="rId45"/>
    <p:sldId id="959" r:id="rId46"/>
    <p:sldId id="960" r:id="rId47"/>
    <p:sldId id="952" r:id="rId48"/>
    <p:sldId id="927" r:id="rId49"/>
    <p:sldId id="928" r:id="rId50"/>
    <p:sldId id="929" r:id="rId51"/>
    <p:sldId id="930" r:id="rId52"/>
    <p:sldId id="931" r:id="rId53"/>
    <p:sldId id="932" r:id="rId54"/>
    <p:sldId id="933" r:id="rId55"/>
    <p:sldId id="934" r:id="rId56"/>
    <p:sldId id="935" r:id="rId57"/>
    <p:sldId id="936" r:id="rId58"/>
    <p:sldId id="937" r:id="rId59"/>
    <p:sldId id="938" r:id="rId60"/>
    <p:sldId id="939" r:id="rId61"/>
    <p:sldId id="940" r:id="rId62"/>
    <p:sldId id="941" r:id="rId63"/>
    <p:sldId id="942" r:id="rId64"/>
    <p:sldId id="943" r:id="rId65"/>
    <p:sldId id="944" r:id="rId66"/>
    <p:sldId id="945" r:id="rId67"/>
    <p:sldId id="946" r:id="rId68"/>
    <p:sldId id="947" r:id="rId69"/>
    <p:sldId id="948" r:id="rId70"/>
    <p:sldId id="949" r:id="rId71"/>
    <p:sldId id="950" r:id="rId72"/>
    <p:sldId id="951" r:id="rId73"/>
  </p:sldIdLst>
  <p:sldSz cx="12192000" cy="6858000"/>
  <p:notesSz cx="7099300" cy="10234613"/>
  <p:custDataLst>
    <p:tags r:id="rId7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9" autoAdjust="0"/>
    <p:restoredTop sz="85852" autoAdjust="0"/>
  </p:normalViewPr>
  <p:slideViewPr>
    <p:cSldViewPr>
      <p:cViewPr>
        <p:scale>
          <a:sx n="114" d="100"/>
          <a:sy n="114" d="100"/>
        </p:scale>
        <p:origin x="14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tags" Target="tags/tag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725070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11</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15</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17</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18</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19</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891188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34</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35</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smtClean="0">
                <a:effectLst/>
              </a:rPr>
              <a:t>one-armed bandit</a:t>
            </a:r>
            <a:r>
              <a:rPr lang="en-US" b="1" baseline="0" dirty="0" smtClean="0">
                <a:effectLst/>
              </a:rPr>
              <a:t> </a:t>
            </a:r>
            <a:r>
              <a:rPr lang="en-US" b="0" dirty="0" smtClean="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actually happens? We actually won</a:t>
            </a:r>
            <a:r>
              <a:rPr lang="en-US" baseline="0" dirty="0" smtClean="0"/>
              <a:t> real fake money, instead of just thinking about it.  </a:t>
            </a:r>
            <a:r>
              <a:rPr lang="en-US" dirty="0" smtClean="0"/>
              <a:t>We won</a:t>
            </a:r>
            <a:r>
              <a:rPr lang="en-US" baseline="0" dirty="0" smtClean="0"/>
              <a:t> $12 for 10 plays.  Instead of our estimate of $15.</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5</a:t>
            </a:fld>
            <a:endParaRPr lang="en-US" dirty="0"/>
          </a:p>
        </p:txBody>
      </p:sp>
    </p:spTree>
    <p:extLst>
      <p:ext uri="{BB962C8B-B14F-4D97-AF65-F5344CB8AC3E}">
        <p14:creationId xmlns:p14="http://schemas.microsoft.com/office/powerpoint/2010/main" val="1875541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baseline="0" dirty="0" smtClean="0"/>
              <a:t>We don’t know the MDP!   We can’t calculate its values.  </a:t>
            </a:r>
            <a:r>
              <a:rPr lang="en-US" dirty="0" smtClean="0"/>
              <a:t>So what should we do?  Give up and go home?  No, let’s try</a:t>
            </a:r>
            <a:r>
              <a:rPr lang="en-US" baseline="0" dirty="0" smtClean="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Who wants to play red?  Do we know that’s the optimal policy?  What should we play?</a:t>
            </a:r>
            <a:r>
              <a:rPr lang="en-US" baseline="0" dirty="0" smtClean="0"/>
              <a:t>  Red! Red! Red!  When should we stop?</a:t>
            </a:r>
          </a:p>
          <a:p>
            <a:endParaRPr lang="en-US" dirty="0" smtClean="0"/>
          </a:p>
          <a:p>
            <a:r>
              <a:rPr lang="en-US" dirty="0" smtClean="0"/>
              <a:t>This is a different setting.  Red is an MDP.</a:t>
            </a:r>
            <a:r>
              <a:rPr lang="en-US" baseline="0" dirty="0" smtClean="0"/>
              <a:t>  It has a payoff.  You don’t know what it is.</a:t>
            </a:r>
          </a:p>
          <a:p>
            <a:r>
              <a:rPr lang="en-US" baseline="0" dirty="0" smtClean="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Difficulty: In the original case, it was instantly obvious that you should always play</a:t>
            </a:r>
            <a:r>
              <a:rPr lang="en-US" baseline="0" dirty="0" smtClean="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45</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46</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82917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smtClean="0">
                <a:ea typeface="ＭＳ Ｐゴシック" pitchFamily="34" charset="-128"/>
              </a:rPr>
              <a:t>Basic idea: you have an agent who</a:t>
            </a:r>
            <a:r>
              <a:rPr lang="en-US" baseline="0" dirty="0" smtClean="0">
                <a:ea typeface="ＭＳ Ｐゴシック" pitchFamily="34" charset="-128"/>
              </a:rPr>
              <a:t> is acting as always.  The agent has actions available to it, and chooses and action.</a:t>
            </a:r>
          </a:p>
          <a:p>
            <a:r>
              <a:rPr lang="en-US" baseline="0" dirty="0" smtClean="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smtClean="0">
              <a:ea typeface="ＭＳ Ｐゴシック" pitchFamily="34" charset="-128"/>
            </a:endParaRPr>
          </a:p>
          <a:p>
            <a:r>
              <a:rPr lang="en-US" dirty="0" smtClean="0">
                <a:ea typeface="ＭＳ Ｐゴシック" pitchFamily="34" charset="-128"/>
              </a:rPr>
              <a:t>In</a:t>
            </a:r>
            <a:r>
              <a:rPr lang="en-US" baseline="0" dirty="0" smtClean="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smtClean="0">
              <a:ea typeface="ＭＳ Ｐゴシック" pitchFamily="34" charset="-128"/>
            </a:endParaRPr>
          </a:p>
          <a:p>
            <a:endParaRPr lang="en-US" dirty="0" smtClean="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47</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is this done?</a:t>
            </a:r>
          </a:p>
          <a:p>
            <a:r>
              <a:rPr lang="en-US" dirty="0" smtClean="0"/>
              <a:t>In reinforcement learning, we still imagine</a:t>
            </a:r>
            <a:r>
              <a:rPr lang="en-US" baseline="0" dirty="0" smtClean="0"/>
              <a:t> that there’s a MDP.  The goal is still to learn a policy. </a:t>
            </a:r>
          </a:p>
          <a:p>
            <a:r>
              <a:rPr lang="en-US" baseline="0" dirty="0" smtClean="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48</a:t>
            </a:fld>
            <a:endParaRPr lang="en-US"/>
          </a:p>
        </p:txBody>
      </p:sp>
    </p:spTree>
    <p:extLst>
      <p:ext uri="{BB962C8B-B14F-4D97-AF65-F5344CB8AC3E}">
        <p14:creationId xmlns:p14="http://schemas.microsoft.com/office/powerpoint/2010/main" val="1524380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Offline </a:t>
            </a:r>
            <a:r>
              <a:rPr lang="mr-IN" dirty="0" smtClean="0"/>
              <a:t>–</a:t>
            </a:r>
            <a:r>
              <a:rPr lang="en-US" dirty="0" smtClean="0"/>
              <a:t> in simulation or in your head, you can compute things off and know that it’s bad to jump into the pit.</a:t>
            </a:r>
          </a:p>
          <a:p>
            <a:r>
              <a:rPr lang="en-US" dirty="0" smtClean="0"/>
              <a:t>In online learning, you actually</a:t>
            </a:r>
            <a:r>
              <a:rPr lang="en-US" baseline="0" dirty="0" smtClean="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49</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50</a:t>
            </a:fld>
            <a:endParaRPr lang="en-US"/>
          </a:p>
        </p:txBody>
      </p:sp>
    </p:spTree>
    <p:extLst>
      <p:ext uri="{BB962C8B-B14F-4D97-AF65-F5344CB8AC3E}">
        <p14:creationId xmlns:p14="http://schemas.microsoft.com/office/powerpoint/2010/main" val="603687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51</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52</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6</a:t>
            </a:fld>
            <a:endParaRPr lang="en-US"/>
          </a:p>
        </p:txBody>
      </p:sp>
    </p:spTree>
    <p:extLst>
      <p:ext uri="{BB962C8B-B14F-4D97-AF65-F5344CB8AC3E}">
        <p14:creationId xmlns:p14="http://schemas.microsoft.com/office/powerpoint/2010/main" val="1539481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53</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54</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baseline="0" dirty="0" err="1" smtClean="0">
                <a:solidFill>
                  <a:schemeClr val="tx1"/>
                </a:solidFill>
                <a:effectLst/>
                <a:latin typeface="Arial" pitchFamily="34" charset="0"/>
                <a:ea typeface="+mn-ea"/>
                <a:cs typeface="+mn-cs"/>
              </a:rPr>
              <a:t>reinfocement</a:t>
            </a:r>
            <a:r>
              <a:rPr lang="en-US" sz="1200" b="0" i="0" u="none" strike="noStrike" kern="1200" baseline="0" dirty="0" smtClean="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55</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58</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60</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do sample based policy evaluation?</a:t>
            </a:r>
          </a:p>
          <a:p>
            <a:endParaRPr lang="en-US" dirty="0" smtClean="0"/>
          </a:p>
          <a:p>
            <a:r>
              <a:rPr lang="en-US" dirty="0" smtClean="0"/>
              <a:t>What’s wrong with this?  We</a:t>
            </a:r>
            <a:r>
              <a:rPr lang="en-US" baseline="0" dirty="0" smtClean="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61</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63</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a:t>
            </a:fld>
            <a:endParaRPr lang="en-US"/>
          </a:p>
        </p:txBody>
      </p:sp>
    </p:spTree>
    <p:extLst>
      <p:ext uri="{BB962C8B-B14F-4D97-AF65-F5344CB8AC3E}">
        <p14:creationId xmlns:p14="http://schemas.microsoft.com/office/powerpoint/2010/main" val="1276367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10</a:t>
            </a:fld>
            <a:endParaRPr lang="en-US"/>
          </a:p>
        </p:txBody>
      </p:sp>
    </p:spTree>
    <p:extLst>
      <p:ext uri="{BB962C8B-B14F-4D97-AF65-F5344CB8AC3E}">
        <p14:creationId xmlns:p14="http://schemas.microsoft.com/office/powerpoint/2010/main" val="293643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9.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tags" Target="../tags/tag11.xml"/><Relationship Id="rId2" Type="http://schemas.openxmlformats.org/officeDocument/2006/relationships/tags" Target="../tags/tag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tags" Target="../tags/tag13.xml"/><Relationship Id="rId2"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9.png"/><Relationship Id="rId1" Type="http://schemas.openxmlformats.org/officeDocument/2006/relationships/tags" Target="../tags/tag15.xml"/><Relationship Id="rId2" Type="http://schemas.openxmlformats.org/officeDocument/2006/relationships/tags" Target="../tags/tag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8.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8.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tags" Target="../tags/tag19.xml"/><Relationship Id="rId2" Type="http://schemas.openxmlformats.org/officeDocument/2006/relationships/tags" Target="../tags/tag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8.xml"/><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1" Type="http://schemas.openxmlformats.org/officeDocument/2006/relationships/tags" Target="../tags/tag21.xml"/><Relationship Id="rId2" Type="http://schemas.openxmlformats.org/officeDocument/2006/relationships/tags" Target="../tags/tag2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9.xml"/><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tags" Target="../tags/tag23.xml"/><Relationship Id="rId2"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slideLayout" Target="../slideLayouts/slideLayout2.xml"/><Relationship Id="rId6" Type="http://schemas.openxmlformats.org/officeDocument/2006/relationships/notesSlide" Target="../notesSlides/notesSlide50.xml"/><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 Type="http://schemas.openxmlformats.org/officeDocument/2006/relationships/tags" Target="../tags/tag25.xml"/><Relationship Id="rId2" Type="http://schemas.openxmlformats.org/officeDocument/2006/relationships/tags" Target="../tags/tag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8.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4.xml"/><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tags" Target="../tags/tag29.xml"/><Relationship Id="rId2" Type="http://schemas.openxmlformats.org/officeDocument/2006/relationships/tags" Target="../tags/tag30.xml"/></Relationships>
</file>

<file path=ppt/slides/_rels/slide61.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24.png"/><Relationship Id="rId15" Type="http://schemas.openxmlformats.org/officeDocument/2006/relationships/image" Target="../media/image73.png"/><Relationship Id="rId1" Type="http://schemas.openxmlformats.org/officeDocument/2006/relationships/tags" Target="../tags/tag31.xml"/><Relationship Id="rId2" Type="http://schemas.openxmlformats.org/officeDocument/2006/relationships/tags" Target="../tags/tag32.xml"/><Relationship Id="rId3" Type="http://schemas.openxmlformats.org/officeDocument/2006/relationships/tags" Target="../tags/tag33.xml"/><Relationship Id="rId4" Type="http://schemas.openxmlformats.org/officeDocument/2006/relationships/tags" Target="../tags/tag34.xml"/><Relationship Id="rId5" Type="http://schemas.openxmlformats.org/officeDocument/2006/relationships/tags" Target="../tags/tag35.xml"/><Relationship Id="rId6" Type="http://schemas.openxmlformats.org/officeDocument/2006/relationships/tags" Target="../tags/tag36.xml"/><Relationship Id="rId7" Type="http://schemas.openxmlformats.org/officeDocument/2006/relationships/slideLayout" Target="../slideLayouts/slideLayout2.xml"/><Relationship Id="rId8" Type="http://schemas.openxmlformats.org/officeDocument/2006/relationships/notesSlide" Target="../notesSlides/notesSlide55.xml"/><Relationship Id="rId9" Type="http://schemas.openxmlformats.org/officeDocument/2006/relationships/image" Target="../media/image68.png"/><Relationship Id="rId10"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tags" Target="../tags/tag39.xml"/><Relationship Id="rId4" Type="http://schemas.openxmlformats.org/officeDocument/2006/relationships/slideLayout" Target="../slideLayouts/slideLayout2.xml"/><Relationship Id="rId5" Type="http://schemas.openxmlformats.org/officeDocument/2006/relationships/notesSlide" Target="../notesSlides/notesSlide56.xml"/><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1" Type="http://schemas.openxmlformats.org/officeDocument/2006/relationships/tags" Target="../tags/tag37.xml"/><Relationship Id="rId2" Type="http://schemas.openxmlformats.org/officeDocument/2006/relationships/tags" Target="../tags/tag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2.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tags" Target="../tags/tag41.xml"/><Relationship Id="rId2" Type="http://schemas.openxmlformats.org/officeDocument/2006/relationships/tags" Target="../tags/tag4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5" Type="http://schemas.openxmlformats.org/officeDocument/2006/relationships/image" Target="../media/image86.png"/><Relationship Id="rId1" Type="http://schemas.openxmlformats.org/officeDocument/2006/relationships/tags" Target="../tags/tag43.xml"/><Relationship Id="rId2" Type="http://schemas.openxmlformats.org/officeDocument/2006/relationships/tags" Target="../tags/tag44.xml"/></Relationships>
</file>

<file path=ppt/slides/_rels/slide7.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notesSlide" Target="../notesSlides/notesSlide6.xml"/><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70.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87.png"/><Relationship Id="rId1" Type="http://schemas.openxmlformats.org/officeDocument/2006/relationships/vmlDrawing" Target="../drawings/vmlDrawing1.v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slideLayout" Target="../slideLayouts/slideLayout2.xml"/><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1.png"/><Relationship Id="rId1" Type="http://schemas.microsoft.com/office/2007/relationships/media" Target="../media/media1.mp4"/><Relationship Id="rId2" Type="http://schemas.openxmlformats.org/officeDocument/2006/relationships/video" Target="../media/media1.mp4"/></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Announcements</a:t>
            </a: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The makeup date for </a:t>
            </a:r>
            <a:r>
              <a:rPr lang="en-US" sz="2000" dirty="0" smtClean="0">
                <a:solidFill>
                  <a:schemeClr val="accent2"/>
                </a:solidFill>
                <a:latin typeface="Calibri" pitchFamily="34" charset="0"/>
              </a:rPr>
              <a:t>Midterm </a:t>
            </a:r>
            <a:r>
              <a:rPr lang="en-US" sz="2000" dirty="0" smtClean="0">
                <a:solidFill>
                  <a:schemeClr val="accent2"/>
                </a:solidFill>
                <a:latin typeface="Calibri" pitchFamily="34" charset="0"/>
              </a:rPr>
              <a:t>1 </a:t>
            </a:r>
            <a:r>
              <a:rPr lang="en-US" sz="2000" dirty="0">
                <a:solidFill>
                  <a:schemeClr val="accent2"/>
                </a:solidFill>
                <a:latin typeface="Calibri" pitchFamily="34" charset="0"/>
              </a:rPr>
              <a:t>is tomorrow (October 9) from </a:t>
            </a:r>
            <a:r>
              <a:rPr lang="en-US" sz="2000" dirty="0" smtClean="0">
                <a:solidFill>
                  <a:schemeClr val="accent2"/>
                </a:solidFill>
                <a:latin typeface="Calibri" pitchFamily="34" charset="0"/>
              </a:rPr>
              <a:t>10am-11:30am in Hayden </a:t>
            </a:r>
            <a:r>
              <a:rPr lang="en-US" sz="2000" dirty="0">
                <a:solidFill>
                  <a:schemeClr val="accent2"/>
                </a:solidFill>
                <a:latin typeface="Calibri" pitchFamily="34" charset="0"/>
              </a:rPr>
              <a:t>Hall room </a:t>
            </a:r>
            <a:r>
              <a:rPr lang="en-US" sz="2000" dirty="0" smtClean="0">
                <a:solidFill>
                  <a:schemeClr val="accent2"/>
                </a:solidFill>
                <a:latin typeface="Calibri" pitchFamily="34" charset="0"/>
              </a:rPr>
              <a:t>358 </a:t>
            </a:r>
            <a:endParaRPr lang="en-US" sz="2000" dirty="0" smtClean="0">
              <a:solidFill>
                <a:schemeClr val="accent2"/>
              </a:solidFill>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You are allowed to bring a cheat </a:t>
            </a:r>
            <a:r>
              <a:rPr lang="en-US" dirty="0" smtClean="0">
                <a:latin typeface="Calibri" pitchFamily="34" charset="0"/>
              </a:rPr>
              <a:t>sheet</a:t>
            </a:r>
            <a:endParaRPr lang="en-US" dirty="0">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1 page printer paper with handwritten notes (writing on both sides is OK</a:t>
            </a:r>
            <a:r>
              <a:rPr lang="en-US" dirty="0" smtClean="0">
                <a:latin typeface="Calibri" pitchFamily="34" charset="0"/>
              </a:rPr>
              <a:t>)</a:t>
            </a:r>
            <a:endParaRPr lang="en-US" sz="2000" dirty="0" smtClean="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HW4 </a:t>
            </a:r>
            <a:r>
              <a:rPr lang="mr-IN" altLang="ja-JP" sz="2000" dirty="0" smtClean="0">
                <a:latin typeface="Calibri" pitchFamily="34" charset="0"/>
              </a:rPr>
              <a:t>–</a:t>
            </a:r>
            <a:r>
              <a:rPr lang="en-US" altLang="ja-JP" sz="2000" dirty="0" smtClean="0">
                <a:latin typeface="Calibri" pitchFamily="34" charset="0"/>
              </a:rPr>
              <a:t> Sudoku Solver and Games – is due </a:t>
            </a:r>
            <a:r>
              <a:rPr lang="en-US" altLang="ja-JP" sz="2000" dirty="0" smtClean="0">
                <a:latin typeface="Calibri" pitchFamily="34" charset="0"/>
              </a:rPr>
              <a:t>tonight</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Extra Credit assignment 1 has been released, it is due on Thursday </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There are several additional extra credit assignments, which will be due on Thursdays</a:t>
            </a:r>
          </a:p>
          <a:p>
            <a:pPr marL="800100" lvl="1" indent="-342900" eaLnBrk="0" hangingPunct="0">
              <a:spcBef>
                <a:spcPct val="20000"/>
              </a:spcBef>
              <a:buFont typeface="Wingdings" pitchFamily="2" charset="2"/>
              <a:buChar char="§"/>
            </a:pPr>
            <a:r>
              <a:rPr lang="en-US" altLang="ja-JP" sz="2000" dirty="0" smtClean="0">
                <a:latin typeface="Calibri" pitchFamily="34" charset="0"/>
              </a:rPr>
              <a:t>HW5 – Markov Decision Processes is due in 2 weeks  on Tuesday Oct 22</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You can check out an R2D2 today before lecture or after lecture</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My office hours are today from 3-4pm in 3401 Walnut room 463C</a:t>
            </a:r>
            <a:endParaRPr lang="en-US" sz="2000" dirty="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endParaRPr lang="en-US" altLang="ja-JP" sz="2000" dirty="0" smtClean="0">
              <a:latin typeface="Calibri" pitchFamily="34" charset="0"/>
            </a:endParaRPr>
          </a:p>
        </p:txBody>
      </p:sp>
    </p:spTree>
    <p:extLst>
      <p:ext uri="{BB962C8B-B14F-4D97-AF65-F5344CB8AC3E}">
        <p14:creationId xmlns:p14="http://schemas.microsoft.com/office/powerpoint/2010/main" val="161145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43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smtClean="0"/>
              <a:t/>
            </a:r>
            <a:br>
              <a:rPr lang="en-US" smtClean="0"/>
            </a:br>
            <a:r>
              <a:rPr lang="en-US" smtClean="0"/>
              <a:t>MDP </a:t>
            </a:r>
            <a:r>
              <a:rPr lang="en-US" dirty="0" smtClean="0"/>
              <a:t>Wrap-up + </a:t>
            </a:r>
            <a:r>
              <a:rPr lang="en-US" smtClean="0"/>
              <a:t/>
            </a:r>
            <a:br>
              <a:rPr lang="en-US" smtClean="0"/>
            </a:br>
            <a:r>
              <a:rPr lang="en-US" smtClean="0"/>
              <a:t>Reinforcement Learning</a:t>
            </a:r>
            <a:r>
              <a:rPr lang="en-US" dirty="0" smtClean="0"/>
              <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a:t>
            </a:r>
            <a:r>
              <a:rPr lang="en-US" dirty="0" err="1"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821762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a:t>
            </a:r>
            <a:r>
              <a:rPr lang="en-US" dirty="0" smtClean="0"/>
              <a:t>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353645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extLst>
      <p:ext uri="{BB962C8B-B14F-4D97-AF65-F5344CB8AC3E}">
        <p14:creationId xmlns:p14="http://schemas.microsoft.com/office/powerpoint/2010/main" val="593682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b="1" dirty="0" smtClean="0"/>
              <a:t>Exploration</a:t>
            </a:r>
            <a:r>
              <a:rPr lang="en-US" sz="2400" dirty="0" smtClean="0"/>
              <a:t>: you have to try unknown actions to get information</a:t>
            </a:r>
          </a:p>
          <a:p>
            <a:pPr lvl="1"/>
            <a:r>
              <a:rPr lang="en-US" sz="2400" b="1" dirty="0" smtClean="0"/>
              <a:t>Exploitation</a:t>
            </a:r>
            <a:r>
              <a:rPr lang="en-US" sz="2400" dirty="0" smtClean="0"/>
              <a:t>: eventually, you have to use what you know</a:t>
            </a:r>
          </a:p>
          <a:p>
            <a:pPr lvl="1"/>
            <a:r>
              <a:rPr lang="en-US" sz="2400" b="1" dirty="0" smtClean="0"/>
              <a:t>Regret</a:t>
            </a:r>
            <a:r>
              <a:rPr lang="en-US" sz="2400" dirty="0" smtClean="0"/>
              <a:t>: even if you learn intelligently, you make mistakes</a:t>
            </a:r>
          </a:p>
          <a:p>
            <a:pPr lvl="1"/>
            <a:r>
              <a:rPr lang="en-US" sz="2400" b="1" dirty="0" smtClean="0"/>
              <a:t>Sampling</a:t>
            </a:r>
            <a:r>
              <a:rPr lang="en-US" sz="2400" dirty="0" smtClean="0"/>
              <a:t>: because of chance, you have to try things repeatedly</a:t>
            </a:r>
          </a:p>
          <a:p>
            <a:pPr lvl="1"/>
            <a:r>
              <a:rPr lang="en-US" sz="2400" b="1" dirty="0" smtClean="0"/>
              <a:t>Difficulty</a:t>
            </a:r>
            <a:r>
              <a:rPr lang="en-US" sz="2400" dirty="0" smtClean="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dirty="0"/>
              <a:t/>
            </a:r>
            <a:br>
              <a:rPr lang="en-US" dirty="0"/>
            </a:br>
            <a:r>
              <a:rPr lang="en-US" dirty="0" smtClean="0"/>
              <a:t>Reinforcement Learning</a:t>
            </a: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569660"/>
          </a:xfrm>
          <a:prstGeom prst="rect">
            <a:avLst/>
          </a:prstGeom>
          <a:noFill/>
        </p:spPr>
        <p:txBody>
          <a:bodyPr wrap="square" rtlCol="0">
            <a:spAutoFit/>
          </a:bodyPr>
          <a:lstStyle/>
          <a:p>
            <a:pPr algn="ctr"/>
            <a:r>
              <a:rPr lang="en-US" sz="2400" dirty="0" smtClean="0">
                <a:solidFill>
                  <a:srgbClr val="FF0000"/>
                </a:solidFill>
              </a:rPr>
              <a:t>Read AIMA 21</a:t>
            </a:r>
          </a:p>
          <a:p>
            <a:pPr algn="ctr"/>
            <a:r>
              <a:rPr lang="en-US" sz="2400" dirty="0" smtClean="0">
                <a:solidFill>
                  <a:srgbClr val="FF0000"/>
                </a:solidFill>
              </a:rPr>
              <a:t>Also read Sutton and Barton Chapter 6.1, 6.2 and 6.5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508194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smtClean="0">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smtClean="0">
                <a:latin typeface="Calibri"/>
                <a:ea typeface="ＭＳ Ｐゴシック" pitchFamily="34" charset="-128"/>
                <a:cs typeface="Calibri"/>
              </a:rPr>
              <a:t>Basic idea:</a:t>
            </a:r>
          </a:p>
          <a:p>
            <a:pPr lvl="1">
              <a:lnSpc>
                <a:spcPct val="90000"/>
              </a:lnSpc>
            </a:pPr>
            <a:r>
              <a:rPr lang="en-US" sz="2400" dirty="0" smtClean="0">
                <a:latin typeface="Calibri"/>
                <a:ea typeface="ＭＳ Ｐゴシック" pitchFamily="34" charset="-128"/>
                <a:cs typeface="Calibri"/>
              </a:rPr>
              <a:t>Receive feedback in the form of </a:t>
            </a:r>
            <a:r>
              <a:rPr lang="en-US" sz="2400" dirty="0" smtClean="0">
                <a:solidFill>
                  <a:srgbClr val="CC0000"/>
                </a:solidFill>
                <a:latin typeface="Calibri"/>
                <a:ea typeface="ＭＳ Ｐゴシック" pitchFamily="34" charset="-128"/>
                <a:cs typeface="Calibri"/>
              </a:rPr>
              <a:t>rewards</a:t>
            </a:r>
          </a:p>
          <a:p>
            <a:pPr lvl="1">
              <a:lnSpc>
                <a:spcPct val="90000"/>
              </a:lnSpc>
            </a:pPr>
            <a:r>
              <a:rPr lang="en-US" sz="2400" dirty="0" smtClean="0">
                <a:latin typeface="Calibri"/>
                <a:ea typeface="ＭＳ Ｐゴシック" pitchFamily="34" charset="-128"/>
                <a:cs typeface="Calibri"/>
              </a:rPr>
              <a:t>Agent’</a:t>
            </a:r>
            <a:r>
              <a:rPr lang="en-US" altLang="ja-JP" sz="2400" dirty="0" smtClean="0">
                <a:latin typeface="Calibri"/>
                <a:ea typeface="ＭＳ Ｐゴシック" pitchFamily="34" charset="-128"/>
                <a:cs typeface="Calibri"/>
              </a:rPr>
              <a:t>s utility is defined by the reward function</a:t>
            </a:r>
          </a:p>
          <a:p>
            <a:pPr lvl="1">
              <a:lnSpc>
                <a:spcPct val="90000"/>
              </a:lnSpc>
            </a:pPr>
            <a:r>
              <a:rPr lang="en-US" sz="2400" dirty="0" smtClean="0">
                <a:latin typeface="Calibri"/>
                <a:ea typeface="ＭＳ Ｐゴシック" pitchFamily="34" charset="-128"/>
                <a:cs typeface="Calibri"/>
              </a:rPr>
              <a:t>Must (learn to) act so as to </a:t>
            </a:r>
            <a:r>
              <a:rPr lang="en-US" sz="2400" dirty="0" smtClean="0">
                <a:solidFill>
                  <a:srgbClr val="CC0000"/>
                </a:solidFill>
                <a:latin typeface="Calibri"/>
                <a:ea typeface="ＭＳ Ｐゴシック" pitchFamily="34" charset="-128"/>
                <a:cs typeface="Calibri"/>
              </a:rPr>
              <a:t>maximize expected rewards</a:t>
            </a:r>
          </a:p>
          <a:p>
            <a:pPr lvl="1">
              <a:lnSpc>
                <a:spcPct val="90000"/>
              </a:lnSpc>
            </a:pPr>
            <a:r>
              <a:rPr lang="en-US" sz="2400" dirty="0" smtClean="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latin typeface="Calibri"/>
                <a:cs typeface="Calibri"/>
              </a:rPr>
              <a:t>Environment</a:t>
            </a:r>
            <a:endParaRPr lang="en-US" sz="2500" dirty="0">
              <a:solidFill>
                <a:schemeClr val="tx1"/>
              </a:solidFill>
              <a:latin typeface="Calibri"/>
              <a:cs typeface="Calibri"/>
            </a:endParaRP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smtClean="0">
              <a:solidFill>
                <a:schemeClr val="tx1"/>
              </a:solidFill>
              <a:latin typeface="Calibri"/>
              <a:cs typeface="Calibri"/>
            </a:endParaRPr>
          </a:p>
          <a:p>
            <a:pPr algn="ctr"/>
            <a:r>
              <a:rPr lang="en-US" sz="2600" dirty="0" smtClean="0">
                <a:solidFill>
                  <a:schemeClr val="tx1"/>
                </a:solidFill>
                <a:latin typeface="Calibri"/>
                <a:cs typeface="Calibri"/>
              </a:rPr>
              <a:t>Agent</a:t>
            </a:r>
            <a:endParaRPr lang="en-US" sz="2600" dirty="0">
              <a:solidFill>
                <a:schemeClr val="tx1"/>
              </a:solidFill>
              <a:latin typeface="Calibri"/>
              <a:cs typeface="Calibri"/>
            </a:endParaRP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smtClean="0">
                <a:latin typeface="Calibri"/>
                <a:cs typeface="Calibri"/>
              </a:rPr>
              <a:t>Actions: a</a:t>
            </a:r>
            <a:endParaRPr lang="en-US" sz="2000" dirty="0">
              <a:latin typeface="Calibri"/>
              <a:cs typeface="Calibri"/>
            </a:endParaRP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smtClean="0">
                <a:latin typeface="Calibri"/>
                <a:cs typeface="Calibri"/>
              </a:rPr>
              <a:t>State: s</a:t>
            </a:r>
          </a:p>
          <a:p>
            <a:pPr algn="ctr"/>
            <a:r>
              <a:rPr lang="en-US" sz="2000" dirty="0" smtClean="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smtClean="0">
                <a:latin typeface="Calibri"/>
                <a:ea typeface="ＭＳ Ｐゴシック" pitchFamily="34" charset="-128"/>
                <a:cs typeface="Calibri"/>
              </a:rPr>
              <a:t>Still assume a Markov decision process (MDP):</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states s </a:t>
            </a:r>
            <a:r>
              <a:rPr lang="en-US" sz="2400" dirty="0" smtClean="0">
                <a:solidFill>
                  <a:srgbClr val="CC0000"/>
                </a:solidFill>
                <a:latin typeface="Calibri"/>
                <a:ea typeface="ＭＳ Ｐゴシック" pitchFamily="34" charset="-128"/>
                <a:cs typeface="Calibri"/>
                <a:sym typeface="Symbol" pitchFamily="18" charset="2"/>
              </a:rPr>
              <a:t> </a:t>
            </a:r>
            <a:r>
              <a:rPr lang="en-US" sz="2400" dirty="0" smtClean="0">
                <a:solidFill>
                  <a:srgbClr val="CC0000"/>
                </a:solidFill>
                <a:latin typeface="Calibri"/>
                <a:ea typeface="ＭＳ Ｐゴシック" pitchFamily="34" charset="-128"/>
                <a:cs typeface="Calibri"/>
              </a:rPr>
              <a:t>S</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actions (per state) A</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model T(</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reward function R(</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r>
              <a:rPr lang="en-US" sz="2800" dirty="0" smtClean="0">
                <a:latin typeface="Calibri"/>
                <a:ea typeface="ＭＳ Ｐゴシック" pitchFamily="34" charset="-128"/>
                <a:cs typeface="Calibri"/>
              </a:rPr>
              <a:t>Still looking for a policy </a:t>
            </a:r>
            <a:r>
              <a:rPr lang="en-US" sz="2800" dirty="0" smtClean="0">
                <a:solidFill>
                  <a:srgbClr val="CC0000"/>
                </a:solidFill>
                <a:latin typeface="Calibri"/>
                <a:ea typeface="ＭＳ Ｐゴシック" pitchFamily="34" charset="-128"/>
                <a:cs typeface="Calibri"/>
                <a:sym typeface="Symbol" pitchFamily="18" charset="2"/>
              </a:rPr>
              <a:t>(s)</a:t>
            </a:r>
          </a:p>
          <a:p>
            <a:pPr lvl="1"/>
            <a:endParaRPr lang="en-US" sz="2000" dirty="0" smtClean="0">
              <a:latin typeface="Calibri"/>
              <a:ea typeface="ＭＳ Ｐゴシック" pitchFamily="34" charset="-128"/>
              <a:cs typeface="Calibri"/>
              <a:sym typeface="Symbol" pitchFamily="18" charset="2"/>
            </a:endParaRPr>
          </a:p>
          <a:p>
            <a:r>
              <a:rPr lang="en-US" sz="2800" dirty="0" smtClean="0">
                <a:latin typeface="Calibri"/>
                <a:ea typeface="ＭＳ Ｐゴシック" pitchFamily="34" charset="-128"/>
                <a:cs typeface="Calibri"/>
                <a:sym typeface="Symbol" pitchFamily="18" charset="2"/>
              </a:rPr>
              <a:t>New twist: </a:t>
            </a:r>
            <a:r>
              <a:rPr lang="en-US" sz="2800" dirty="0" smtClean="0">
                <a:solidFill>
                  <a:srgbClr val="CC0000"/>
                </a:solidFill>
                <a:latin typeface="Calibri"/>
                <a:ea typeface="ＭＳ Ｐゴシック" pitchFamily="34" charset="-128"/>
                <a:cs typeface="Calibri"/>
                <a:sym typeface="Symbol" pitchFamily="18" charset="2"/>
              </a:rPr>
              <a:t>don</a:t>
            </a:r>
            <a:r>
              <a:rPr lang="en-US" altLang="ja-JP" sz="2800" dirty="0" smtClean="0">
                <a:solidFill>
                  <a:srgbClr val="CC0000"/>
                </a:solidFill>
                <a:latin typeface="Calibri"/>
                <a:ea typeface="ＭＳ Ｐゴシック" pitchFamily="34" charset="-128"/>
                <a:cs typeface="Calibri"/>
                <a:sym typeface="Symbol" pitchFamily="18" charset="2"/>
              </a:rPr>
              <a:t>’t know T or R</a:t>
            </a:r>
          </a:p>
          <a:p>
            <a:pPr lvl="1"/>
            <a:r>
              <a:rPr lang="en-US" sz="2400" dirty="0" smtClean="0">
                <a:latin typeface="Calibri"/>
                <a:ea typeface="ＭＳ Ｐゴシック" pitchFamily="34" charset="-128"/>
                <a:cs typeface="Calibri"/>
                <a:sym typeface="Symbol" pitchFamily="18" charset="2"/>
              </a:rPr>
              <a:t>I.e. we don’</a:t>
            </a:r>
            <a:r>
              <a:rPr lang="en-US" altLang="ja-JP" sz="2400" dirty="0" smtClean="0">
                <a:latin typeface="Calibri"/>
                <a:ea typeface="ＭＳ Ｐゴシック" pitchFamily="34" charset="-128"/>
                <a:cs typeface="Calibri"/>
                <a:sym typeface="Symbol" pitchFamily="18" charset="2"/>
              </a:rPr>
              <a:t>t know which states are good or what the actions do</a:t>
            </a:r>
          </a:p>
          <a:p>
            <a:pPr lvl="1"/>
            <a:r>
              <a:rPr lang="en-US" sz="2400" dirty="0" smtClean="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(MDPs) vs. Online (RL)</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smtClean="0">
                <a:latin typeface="Calibri" pitchFamily="34" charset="0"/>
              </a:rPr>
              <a:t>Offline Solution</a:t>
            </a:r>
            <a:endParaRPr lang="en-US" sz="3200" dirty="0">
              <a:latin typeface="Calibri" pitchFamily="34" charset="0"/>
            </a:endParaRP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smtClean="0">
                <a:latin typeface="Calibri" pitchFamily="34" charset="0"/>
              </a:rPr>
              <a:t>Online Learning</a:t>
            </a:r>
            <a:endParaRPr lang="en-US" sz="3200" dirty="0">
              <a:latin typeface="Calibri" pitchFamily="34" charset="0"/>
            </a:endParaRP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Review: The </a:t>
            </a:r>
            <a:r>
              <a:rPr lang="en-US" dirty="0" smtClean="0">
                <a:latin typeface="Calibri"/>
                <a:ea typeface="ＭＳ Ｐゴシック" pitchFamily="34" charset="-128"/>
                <a:cs typeface="Calibri"/>
              </a:rPr>
              <a:t>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341920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Learning</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Model-Based 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smtClean="0">
                <a:latin typeface="Times New Roman" charset="0"/>
              </a:rPr>
              <a:t>=0.01 x 42 + </a:t>
            </a:r>
            <a:r>
              <a:rPr lang="mr-IN" dirty="0" smtClean="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smtClean="0">
                <a:ea typeface="ＭＳ Ｐゴシック" pitchFamily="34" charset="-128"/>
                <a:sym typeface="Symbol" pitchFamily="18" charset="2"/>
              </a:rPr>
              <a:t>Review: V</a:t>
            </a:r>
            <a:r>
              <a:rPr lang="en-US" dirty="0" smtClean="0">
                <a:ea typeface="ＭＳ Ｐゴシック" pitchFamily="34" charset="-128"/>
                <a:sym typeface="Symbol" pitchFamily="18" charset="2"/>
              </a:rPr>
              <a:t>alue </a:t>
            </a:r>
            <a:r>
              <a:rPr lang="en-US" dirty="0" smtClean="0">
                <a:ea typeface="ＭＳ Ｐゴシック" pitchFamily="34" charset="-128"/>
                <a:sym typeface="Symbol" pitchFamily="18" charset="2"/>
              </a:rPr>
              <a:t>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ea typeface="ＭＳ Ｐゴシック" pitchFamily="34" charset="-128"/>
              </a:rPr>
              <a:t>Start with V</a:t>
            </a:r>
            <a:r>
              <a:rPr lang="en-US" sz="2400" baseline="-25000" dirty="0" smtClean="0">
                <a:ea typeface="ＭＳ Ｐゴシック" pitchFamily="34" charset="-128"/>
              </a:rPr>
              <a:t>0</a:t>
            </a:r>
            <a:r>
              <a:rPr lang="en-US" sz="2400" dirty="0" smtClean="0">
                <a:ea typeface="ＭＳ Ｐゴシック" pitchFamily="34" charset="-128"/>
              </a:rPr>
              <a:t>(s) = 0: no time steps left means an expected reward sum of zero</a:t>
            </a:r>
          </a:p>
          <a:p>
            <a:pPr lvl="2">
              <a:lnSpc>
                <a:spcPct val="80000"/>
              </a:lnSpc>
            </a:pPr>
            <a:endParaRPr lang="en-US" sz="1600" dirty="0" smtClean="0">
              <a:ea typeface="ＭＳ Ｐゴシック" pitchFamily="34" charset="-128"/>
            </a:endParaRPr>
          </a:p>
          <a:p>
            <a:pPr>
              <a:lnSpc>
                <a:spcPct val="80000"/>
              </a:lnSpc>
            </a:pPr>
            <a:r>
              <a:rPr lang="en-US" sz="2400" dirty="0" smtClean="0">
                <a:ea typeface="ＭＳ Ｐゴシック" pitchFamily="34" charset="-128"/>
              </a:rPr>
              <a:t>Given vector of </a:t>
            </a:r>
            <a:r>
              <a:rPr lang="en-US" sz="2400" dirty="0" err="1" smtClean="0">
                <a:ea typeface="ＭＳ Ｐゴシック" pitchFamily="34" charset="-128"/>
              </a:rPr>
              <a:t>V</a:t>
            </a:r>
            <a:r>
              <a:rPr lang="en-US" sz="2400" baseline="-25000" dirty="0" err="1" smtClean="0">
                <a:ea typeface="ＭＳ Ｐゴシック" pitchFamily="34" charset="-128"/>
              </a:rPr>
              <a:t>k</a:t>
            </a:r>
            <a:r>
              <a:rPr lang="en-US" sz="2400" dirty="0" smtClean="0">
                <a:ea typeface="ＭＳ Ｐゴシック" pitchFamily="34" charset="-128"/>
              </a:rPr>
              <a:t>(s) values, do one ply of </a:t>
            </a:r>
            <a:r>
              <a:rPr lang="en-US" sz="2400" dirty="0" err="1" smtClean="0">
                <a:ea typeface="ＭＳ Ｐゴシック" pitchFamily="34" charset="-128"/>
              </a:rPr>
              <a:t>expectimax</a:t>
            </a:r>
            <a:r>
              <a:rPr lang="en-US" sz="2400" dirty="0" smtClean="0">
                <a:ea typeface="ＭＳ Ｐゴシック" pitchFamily="34" charset="-128"/>
              </a:rPr>
              <a:t> from each state:</a:t>
            </a: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a:lnSpc>
                <a:spcPct val="80000"/>
              </a:lnSpc>
            </a:pPr>
            <a:r>
              <a:rPr lang="en-US" sz="2400" dirty="0" smtClean="0">
                <a:ea typeface="ＭＳ Ｐゴシック" pitchFamily="34" charset="-128"/>
              </a:rPr>
              <a:t>Repeat until convergence</a:t>
            </a: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a:lnSpc>
                <a:spcPct val="80000"/>
              </a:lnSpc>
            </a:pPr>
            <a:r>
              <a:rPr lang="en-US" sz="2400" dirty="0" smtClean="0">
                <a:ea typeface="ＭＳ Ｐゴシック" pitchFamily="34" charset="-128"/>
              </a:rPr>
              <a:t>Complexity of each iteration: O(S</a:t>
            </a:r>
            <a:r>
              <a:rPr lang="en-US" sz="2400" baseline="30000" dirty="0" smtClean="0">
                <a:ea typeface="ＭＳ Ｐゴシック" pitchFamily="34" charset="-128"/>
              </a:rPr>
              <a:t>2</a:t>
            </a:r>
            <a:r>
              <a:rPr lang="en-US" sz="2400" dirty="0" smtClean="0">
                <a:ea typeface="ＭＳ Ｐゴシック" pitchFamily="34" charset="-128"/>
              </a:rPr>
              <a:t>A)</a:t>
            </a:r>
          </a:p>
          <a:p>
            <a:pPr lvl="1">
              <a:lnSpc>
                <a:spcPct val="80000"/>
              </a:lnSpc>
            </a:pPr>
            <a:endParaRPr lang="en-US" sz="2000" dirty="0" smtClean="0">
              <a:ea typeface="ＭＳ Ｐゴシック" pitchFamily="34" charset="-128"/>
            </a:endParaRPr>
          </a:p>
          <a:p>
            <a:pPr>
              <a:lnSpc>
                <a:spcPct val="80000"/>
              </a:lnSpc>
            </a:pPr>
            <a:r>
              <a:rPr lang="en-US" sz="2400" dirty="0" smtClean="0">
                <a:ea typeface="ＭＳ Ｐゴシック" pitchFamily="34" charset="-128"/>
              </a:rPr>
              <a:t>Theorem: will converge to unique optimal values</a:t>
            </a:r>
          </a:p>
          <a:p>
            <a:pPr lvl="1">
              <a:lnSpc>
                <a:spcPct val="80000"/>
              </a:lnSpc>
            </a:pPr>
            <a:r>
              <a:rPr lang="en-US" sz="2000" dirty="0" smtClean="0">
                <a:ea typeface="ＭＳ Ｐゴシック" pitchFamily="34" charset="-128"/>
              </a:rPr>
              <a:t>Basic idea: approximations get refined towards optimal values</a:t>
            </a:r>
          </a:p>
          <a:p>
            <a:pPr lvl="1">
              <a:lnSpc>
                <a:spcPct val="80000"/>
              </a:lnSpc>
            </a:pPr>
            <a:r>
              <a:rPr lang="en-US" sz="2000" dirty="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31650780"/>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Difference Learning</a:t>
            </a:r>
            <a:endParaRPr lang="en-US" dirty="0"/>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Review: </a:t>
            </a:r>
            <a:r>
              <a:rPr lang="en-US" smtClean="0">
                <a:latin typeface="Calibri"/>
                <a:cs typeface="Calibri"/>
              </a:rPr>
              <a:t>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smtClean="0">
                <a:latin typeface="Calibri"/>
                <a:cs typeface="Calibri"/>
              </a:rPr>
              <a:t>(Here we assume </a:t>
            </a:r>
            <a:r>
              <a:rPr lang="en-US" i="1" dirty="0" smtClean="0">
                <a:latin typeface="Calibri"/>
                <a:cs typeface="Calibri"/>
              </a:rPr>
              <a:t>no </a:t>
            </a:r>
            <a:r>
              <a:rPr lang="en-US" i="1" dirty="0" smtClean="0">
                <a:latin typeface="Calibri"/>
                <a:cs typeface="Calibri"/>
              </a:rPr>
              <a:t>discount)</a:t>
            </a:r>
            <a:endParaRPr lang="en-US" i="1" dirty="0">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208047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35"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40859</TotalTime>
  <Words>6860</Words>
  <Application>Microsoft Macintosh PowerPoint</Application>
  <PresentationFormat>Widescreen</PresentationFormat>
  <Paragraphs>994</Paragraphs>
  <Slides>72</Slides>
  <Notes>56</Notes>
  <HiddenSlides>2</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Calibri</vt:lpstr>
      <vt:lpstr>Mangal</vt:lpstr>
      <vt:lpstr>MS PGothic</vt:lpstr>
      <vt:lpstr>ＭＳ Ｐゴシック</vt:lpstr>
      <vt:lpstr>Symbol</vt:lpstr>
      <vt:lpstr>Times New Roman</vt:lpstr>
      <vt:lpstr>Wingdings</vt:lpstr>
      <vt:lpstr>Arial</vt:lpstr>
      <vt:lpstr>dan-berkeley-nlp-v1</vt:lpstr>
      <vt:lpstr>Photo Editor Photo</vt:lpstr>
      <vt:lpstr>Announcements</vt:lpstr>
      <vt:lpstr> MDP Wrap-up +  Reinforcement Learning  </vt:lpstr>
      <vt:lpstr>Markov Decision Processes -wrapup</vt:lpstr>
      <vt:lpstr>Review: The Bellman Equations</vt:lpstr>
      <vt:lpstr>Review: The Bellman Equations</vt:lpstr>
      <vt:lpstr>Review: Value Iteration</vt:lpstr>
      <vt:lpstr>Review: Value Iteration</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 Reinforcement Learning </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2514</cp:revision>
  <cp:lastPrinted>2019-10-08T14:16:30Z</cp:lastPrinted>
  <dcterms:created xsi:type="dcterms:W3CDTF">2004-08-27T04:16:05Z</dcterms:created>
  <dcterms:modified xsi:type="dcterms:W3CDTF">2019-10-08T14:23:57Z</dcterms:modified>
</cp:coreProperties>
</file>